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5" r:id="rId2"/>
    <p:sldId id="278" r:id="rId3"/>
    <p:sldId id="280" r:id="rId4"/>
    <p:sldId id="303" r:id="rId5"/>
    <p:sldId id="293" r:id="rId6"/>
    <p:sldId id="295" r:id="rId7"/>
    <p:sldId id="297" r:id="rId8"/>
    <p:sldId id="286" r:id="rId9"/>
    <p:sldId id="290" r:id="rId10"/>
    <p:sldId id="291" r:id="rId11"/>
    <p:sldId id="302" r:id="rId12"/>
    <p:sldId id="299" r:id="rId13"/>
    <p:sldId id="282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F2821-8A5D-49A4-896B-A147A79A118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88FC9-5068-4DA6-B467-E1E02BA4535C}">
      <dgm:prSet phldrT="[Текст]"/>
      <dgm:spPr/>
      <dgm:t>
        <a:bodyPr/>
        <a:lstStyle/>
        <a:p>
          <a:r>
            <a:rPr lang="ru-RU" dirty="0" smtClean="0"/>
            <a:t>Формы взаимодействия с родителями</a:t>
          </a:r>
          <a:endParaRPr lang="ru-RU" dirty="0"/>
        </a:p>
      </dgm:t>
    </dgm:pt>
    <dgm:pt modelId="{BAA0C815-756D-4FDE-B073-E31D3C4913D1}" type="parTrans" cxnId="{5AC3FF86-25B0-4AE3-902C-AEE376B403FA}">
      <dgm:prSet/>
      <dgm:spPr/>
      <dgm:t>
        <a:bodyPr/>
        <a:lstStyle/>
        <a:p>
          <a:endParaRPr lang="ru-RU"/>
        </a:p>
      </dgm:t>
    </dgm:pt>
    <dgm:pt modelId="{429A48A5-A816-4AA9-A587-F6889D7D84A8}" type="sibTrans" cxnId="{5AC3FF86-25B0-4AE3-902C-AEE376B403FA}">
      <dgm:prSet/>
      <dgm:spPr/>
      <dgm:t>
        <a:bodyPr/>
        <a:lstStyle/>
        <a:p>
          <a:endParaRPr lang="ru-RU"/>
        </a:p>
      </dgm:t>
    </dgm:pt>
    <dgm:pt modelId="{77530C88-4E2C-4B07-AACB-BB443356D75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Информационно-аналитические: тестирование,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1FE2C-C04F-48FA-BFCA-F8DF41480A35}" type="parTrans" cxnId="{80912705-52B8-4C52-A03D-02D3B60EB6B9}">
      <dgm:prSet/>
      <dgm:spPr/>
      <dgm:t>
        <a:bodyPr/>
        <a:lstStyle/>
        <a:p>
          <a:endParaRPr lang="ru-RU"/>
        </a:p>
      </dgm:t>
    </dgm:pt>
    <dgm:pt modelId="{34396C2B-1D30-4406-896C-96E172FEDDE2}" type="sibTrans" cxnId="{80912705-52B8-4C52-A03D-02D3B60EB6B9}">
      <dgm:prSet/>
      <dgm:spPr/>
      <dgm:t>
        <a:bodyPr/>
        <a:lstStyle/>
        <a:p>
          <a:endParaRPr lang="ru-RU"/>
        </a:p>
      </dgm:t>
    </dgm:pt>
    <dgm:pt modelId="{EA4DC7A2-8F8E-4805-9A8F-ADFD769E9C5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Наглядно-информационные: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Фотовыставки,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материала в онлайн группе «Родительский Университет».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«Детского радио»</a:t>
          </a: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772D9-E5DA-4C78-B4B7-550ED9A542B0}" type="parTrans" cxnId="{67486ED4-2922-4797-A5B0-0428C1CF18D7}">
      <dgm:prSet/>
      <dgm:spPr/>
      <dgm:t>
        <a:bodyPr/>
        <a:lstStyle/>
        <a:p>
          <a:endParaRPr lang="ru-RU"/>
        </a:p>
      </dgm:t>
    </dgm:pt>
    <dgm:pt modelId="{42391501-9C1E-486B-9324-DD58A11AE135}" type="sibTrans" cxnId="{67486ED4-2922-4797-A5B0-0428C1CF18D7}">
      <dgm:prSet/>
      <dgm:spPr/>
      <dgm:t>
        <a:bodyPr/>
        <a:lstStyle/>
        <a:p>
          <a:endParaRPr lang="ru-RU"/>
        </a:p>
      </dgm:t>
    </dgm:pt>
    <dgm:pt modelId="{37A025D8-368B-49C6-974A-880ACDF43AA6}">
      <dgm:prSet phldrT="[Текст]"/>
      <dgm:spPr/>
      <dgm:t>
        <a:bodyPr/>
        <a:lstStyle/>
        <a:p>
          <a:r>
            <a:rPr lang="ru-RU" dirty="0" smtClean="0"/>
            <a:t>Познавательные:</a:t>
          </a:r>
        </a:p>
        <a:p>
          <a:r>
            <a:rPr lang="ru-RU" dirty="0" smtClean="0"/>
            <a:t>Родительские собрания, круглые столы.</a:t>
          </a:r>
          <a:endParaRPr lang="ru-RU" dirty="0"/>
        </a:p>
      </dgm:t>
    </dgm:pt>
    <dgm:pt modelId="{85F1C8B3-B356-4601-8F49-C41C9BAD81E7}" type="parTrans" cxnId="{932B0E1B-0DC6-44C2-9FBD-3DB014D4EE30}">
      <dgm:prSet/>
      <dgm:spPr/>
      <dgm:t>
        <a:bodyPr/>
        <a:lstStyle/>
        <a:p>
          <a:endParaRPr lang="ru-RU"/>
        </a:p>
      </dgm:t>
    </dgm:pt>
    <dgm:pt modelId="{874F8FC4-3BF5-42D8-9BA1-7ACABC263B70}" type="sibTrans" cxnId="{932B0E1B-0DC6-44C2-9FBD-3DB014D4EE30}">
      <dgm:prSet/>
      <dgm:spPr/>
      <dgm:t>
        <a:bodyPr/>
        <a:lstStyle/>
        <a:p>
          <a:endParaRPr lang="ru-RU"/>
        </a:p>
      </dgm:t>
    </dgm:pt>
    <dgm:pt modelId="{BA846A0B-0F4E-4D4C-894B-B5C4B45F1C4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Досуговые: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Праздники, развлечения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Конкурсы, фестивали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Театрализованные представления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проекты</a:t>
          </a:r>
        </a:p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/>
        </a:p>
        <a:p>
          <a:endParaRPr lang="ru-RU" sz="1000" dirty="0"/>
        </a:p>
      </dgm:t>
    </dgm:pt>
    <dgm:pt modelId="{AA2BD6D7-0791-49EC-B75F-FAA2000BB1E1}" type="parTrans" cxnId="{4C4C6584-634B-4E51-8AD6-15E11DDFA1F5}">
      <dgm:prSet/>
      <dgm:spPr/>
      <dgm:t>
        <a:bodyPr/>
        <a:lstStyle/>
        <a:p>
          <a:endParaRPr lang="ru-RU"/>
        </a:p>
      </dgm:t>
    </dgm:pt>
    <dgm:pt modelId="{79E3C06B-C632-4CC6-AE78-F933F91C4758}" type="sibTrans" cxnId="{4C4C6584-634B-4E51-8AD6-15E11DDFA1F5}">
      <dgm:prSet/>
      <dgm:spPr/>
      <dgm:t>
        <a:bodyPr/>
        <a:lstStyle/>
        <a:p>
          <a:endParaRPr lang="ru-RU"/>
        </a:p>
      </dgm:t>
    </dgm:pt>
    <dgm:pt modelId="{83D3E8CC-873D-4475-84D9-CB194D546577}" type="pres">
      <dgm:prSet presAssocID="{94EF2821-8A5D-49A4-896B-A147A79A11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1EB92-80D8-4344-AF45-CDED27520A2A}" type="pres">
      <dgm:prSet presAssocID="{90388FC9-5068-4DA6-B467-E1E02BA4535C}" presName="centerShape" presStyleLbl="node0" presStyleIdx="0" presStyleCnt="1"/>
      <dgm:spPr/>
      <dgm:t>
        <a:bodyPr/>
        <a:lstStyle/>
        <a:p>
          <a:endParaRPr lang="ru-RU"/>
        </a:p>
      </dgm:t>
    </dgm:pt>
    <dgm:pt modelId="{7B51C514-12BD-493A-B25B-22E14A61467A}" type="pres">
      <dgm:prSet presAssocID="{77530C88-4E2C-4B07-AACB-BB443356D754}" presName="node" presStyleLbl="node1" presStyleIdx="0" presStyleCnt="4" custScaleX="128864" custScaleY="108446" custRadScaleRad="96321" custRadScaleInc="5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4E961-EE3B-461A-815D-317F04AD03AC}" type="pres">
      <dgm:prSet presAssocID="{77530C88-4E2C-4B07-AACB-BB443356D754}" presName="dummy" presStyleCnt="0"/>
      <dgm:spPr/>
    </dgm:pt>
    <dgm:pt modelId="{A6B8B8E0-AF78-4FBC-9088-B0B435233306}" type="pres">
      <dgm:prSet presAssocID="{34396C2B-1D30-4406-896C-96E172FEDD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7B48A36-1003-4127-BC4D-5A75508549D2}" type="pres">
      <dgm:prSet presAssocID="{EA4DC7A2-8F8E-4805-9A8F-ADFD769E9C5D}" presName="node" presStyleLbl="node1" presStyleIdx="1" presStyleCnt="4" custScaleX="146047" custScaleY="13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A4CF0-E34B-4607-9B8B-958F50D0BBB4}" type="pres">
      <dgm:prSet presAssocID="{EA4DC7A2-8F8E-4805-9A8F-ADFD769E9C5D}" presName="dummy" presStyleCnt="0"/>
      <dgm:spPr/>
    </dgm:pt>
    <dgm:pt modelId="{6EC5D443-79D3-4373-8CD0-C7D3C4492F44}" type="pres">
      <dgm:prSet presAssocID="{42391501-9C1E-486B-9324-DD58A11AE13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6554CFD-0968-4CD3-BCEB-2B475FAE5904}" type="pres">
      <dgm:prSet presAssocID="{37A025D8-368B-49C6-974A-880ACDF43AA6}" presName="node" presStyleLbl="node1" presStyleIdx="2" presStyleCnt="4" custScaleX="157034" custScaleY="137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0D1BF-27C0-42B5-A2F1-6CBE51EC6F95}" type="pres">
      <dgm:prSet presAssocID="{37A025D8-368B-49C6-974A-880ACDF43AA6}" presName="dummy" presStyleCnt="0"/>
      <dgm:spPr/>
    </dgm:pt>
    <dgm:pt modelId="{256B727A-C087-4758-BBE7-DB9AA8C87914}" type="pres">
      <dgm:prSet presAssocID="{874F8FC4-3BF5-42D8-9BA1-7ACABC263B7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24F7855-8B15-4363-97F5-1F2E6678FDCC}" type="pres">
      <dgm:prSet presAssocID="{BA846A0B-0F4E-4D4C-894B-B5C4B45F1C49}" presName="node" presStyleLbl="node1" presStyleIdx="3" presStyleCnt="4" custScaleX="149662" custScaleY="14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419F9-A40F-41BC-8FF8-98E0876AEE80}" type="pres">
      <dgm:prSet presAssocID="{BA846A0B-0F4E-4D4C-894B-B5C4B45F1C49}" presName="dummy" presStyleCnt="0"/>
      <dgm:spPr/>
    </dgm:pt>
    <dgm:pt modelId="{847102E6-234C-40CD-85A6-00519049C70B}" type="pres">
      <dgm:prSet presAssocID="{79E3C06B-C632-4CC6-AE78-F933F91C475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C8EFC9C-316F-4AEC-9580-84C9949958BD}" type="presOf" srcId="{77530C88-4E2C-4B07-AACB-BB443356D754}" destId="{7B51C514-12BD-493A-B25B-22E14A61467A}" srcOrd="0" destOrd="0" presId="urn:microsoft.com/office/officeart/2005/8/layout/radial6"/>
    <dgm:cxn modelId="{F0655A96-B49B-40EA-8511-73D78EB08375}" type="presOf" srcId="{EA4DC7A2-8F8E-4805-9A8F-ADFD769E9C5D}" destId="{27B48A36-1003-4127-BC4D-5A75508549D2}" srcOrd="0" destOrd="0" presId="urn:microsoft.com/office/officeart/2005/8/layout/radial6"/>
    <dgm:cxn modelId="{36143017-6D68-4CE3-8F39-0D16033E6EAD}" type="presOf" srcId="{90388FC9-5068-4DA6-B467-E1E02BA4535C}" destId="{BA01EB92-80D8-4344-AF45-CDED27520A2A}" srcOrd="0" destOrd="0" presId="urn:microsoft.com/office/officeart/2005/8/layout/radial6"/>
    <dgm:cxn modelId="{4C4C6584-634B-4E51-8AD6-15E11DDFA1F5}" srcId="{90388FC9-5068-4DA6-B467-E1E02BA4535C}" destId="{BA846A0B-0F4E-4D4C-894B-B5C4B45F1C49}" srcOrd="3" destOrd="0" parTransId="{AA2BD6D7-0791-49EC-B75F-FAA2000BB1E1}" sibTransId="{79E3C06B-C632-4CC6-AE78-F933F91C4758}"/>
    <dgm:cxn modelId="{742096D4-6848-476C-B8BF-C8E7191DF52F}" type="presOf" srcId="{37A025D8-368B-49C6-974A-880ACDF43AA6}" destId="{66554CFD-0968-4CD3-BCEB-2B475FAE5904}" srcOrd="0" destOrd="0" presId="urn:microsoft.com/office/officeart/2005/8/layout/radial6"/>
    <dgm:cxn modelId="{67486ED4-2922-4797-A5B0-0428C1CF18D7}" srcId="{90388FC9-5068-4DA6-B467-E1E02BA4535C}" destId="{EA4DC7A2-8F8E-4805-9A8F-ADFD769E9C5D}" srcOrd="1" destOrd="0" parTransId="{121772D9-E5DA-4C78-B4B7-550ED9A542B0}" sibTransId="{42391501-9C1E-486B-9324-DD58A11AE135}"/>
    <dgm:cxn modelId="{54545D97-24B8-4249-8FED-4E45803D84B3}" type="presOf" srcId="{34396C2B-1D30-4406-896C-96E172FEDDE2}" destId="{A6B8B8E0-AF78-4FBC-9088-B0B435233306}" srcOrd="0" destOrd="0" presId="urn:microsoft.com/office/officeart/2005/8/layout/radial6"/>
    <dgm:cxn modelId="{B1F40D0C-2FDF-4D2D-A91B-FC42D080F43B}" type="presOf" srcId="{874F8FC4-3BF5-42D8-9BA1-7ACABC263B70}" destId="{256B727A-C087-4758-BBE7-DB9AA8C87914}" srcOrd="0" destOrd="0" presId="urn:microsoft.com/office/officeart/2005/8/layout/radial6"/>
    <dgm:cxn modelId="{932B0E1B-0DC6-44C2-9FBD-3DB014D4EE30}" srcId="{90388FC9-5068-4DA6-B467-E1E02BA4535C}" destId="{37A025D8-368B-49C6-974A-880ACDF43AA6}" srcOrd="2" destOrd="0" parTransId="{85F1C8B3-B356-4601-8F49-C41C9BAD81E7}" sibTransId="{874F8FC4-3BF5-42D8-9BA1-7ACABC263B70}"/>
    <dgm:cxn modelId="{A61E3080-52EF-48A8-A676-013A3E9E7DC6}" type="presOf" srcId="{79E3C06B-C632-4CC6-AE78-F933F91C4758}" destId="{847102E6-234C-40CD-85A6-00519049C70B}" srcOrd="0" destOrd="0" presId="urn:microsoft.com/office/officeart/2005/8/layout/radial6"/>
    <dgm:cxn modelId="{5AC3FF86-25B0-4AE3-902C-AEE376B403FA}" srcId="{94EF2821-8A5D-49A4-896B-A147A79A1187}" destId="{90388FC9-5068-4DA6-B467-E1E02BA4535C}" srcOrd="0" destOrd="0" parTransId="{BAA0C815-756D-4FDE-B073-E31D3C4913D1}" sibTransId="{429A48A5-A816-4AA9-A587-F6889D7D84A8}"/>
    <dgm:cxn modelId="{78B523A9-9FAD-4605-A2FE-A17149D4D9E6}" type="presOf" srcId="{94EF2821-8A5D-49A4-896B-A147A79A1187}" destId="{83D3E8CC-873D-4475-84D9-CB194D546577}" srcOrd="0" destOrd="0" presId="urn:microsoft.com/office/officeart/2005/8/layout/radial6"/>
    <dgm:cxn modelId="{96ED722D-D60D-4B13-A02B-CB088A40E815}" type="presOf" srcId="{BA846A0B-0F4E-4D4C-894B-B5C4B45F1C49}" destId="{324F7855-8B15-4363-97F5-1F2E6678FDCC}" srcOrd="0" destOrd="0" presId="urn:microsoft.com/office/officeart/2005/8/layout/radial6"/>
    <dgm:cxn modelId="{FD8C8A3E-C1B5-4C70-9474-D1D9204563DA}" type="presOf" srcId="{42391501-9C1E-486B-9324-DD58A11AE135}" destId="{6EC5D443-79D3-4373-8CD0-C7D3C4492F44}" srcOrd="0" destOrd="0" presId="urn:microsoft.com/office/officeart/2005/8/layout/radial6"/>
    <dgm:cxn modelId="{80912705-52B8-4C52-A03D-02D3B60EB6B9}" srcId="{90388FC9-5068-4DA6-B467-E1E02BA4535C}" destId="{77530C88-4E2C-4B07-AACB-BB443356D754}" srcOrd="0" destOrd="0" parTransId="{6751FE2C-C04F-48FA-BFCA-F8DF41480A35}" sibTransId="{34396C2B-1D30-4406-896C-96E172FEDDE2}"/>
    <dgm:cxn modelId="{E753A85D-ED01-462B-95BF-F4F0549AB0B1}" type="presParOf" srcId="{83D3E8CC-873D-4475-84D9-CB194D546577}" destId="{BA01EB92-80D8-4344-AF45-CDED27520A2A}" srcOrd="0" destOrd="0" presId="urn:microsoft.com/office/officeart/2005/8/layout/radial6"/>
    <dgm:cxn modelId="{B35D0566-54F0-4A7B-A822-4550600A8107}" type="presParOf" srcId="{83D3E8CC-873D-4475-84D9-CB194D546577}" destId="{7B51C514-12BD-493A-B25B-22E14A61467A}" srcOrd="1" destOrd="0" presId="urn:microsoft.com/office/officeart/2005/8/layout/radial6"/>
    <dgm:cxn modelId="{40879431-5465-434E-8B8C-7A573A2DEDA2}" type="presParOf" srcId="{83D3E8CC-873D-4475-84D9-CB194D546577}" destId="{F304E961-EE3B-461A-815D-317F04AD03AC}" srcOrd="2" destOrd="0" presId="urn:microsoft.com/office/officeart/2005/8/layout/radial6"/>
    <dgm:cxn modelId="{F107C6C0-9EFF-4E5F-9095-3B6E41CAF1EA}" type="presParOf" srcId="{83D3E8CC-873D-4475-84D9-CB194D546577}" destId="{A6B8B8E0-AF78-4FBC-9088-B0B435233306}" srcOrd="3" destOrd="0" presId="urn:microsoft.com/office/officeart/2005/8/layout/radial6"/>
    <dgm:cxn modelId="{25883ABC-6470-4BC4-90A6-E99FC4DDE8A4}" type="presParOf" srcId="{83D3E8CC-873D-4475-84D9-CB194D546577}" destId="{27B48A36-1003-4127-BC4D-5A75508549D2}" srcOrd="4" destOrd="0" presId="urn:microsoft.com/office/officeart/2005/8/layout/radial6"/>
    <dgm:cxn modelId="{E37FA16A-70BF-4320-950C-7B3901079D21}" type="presParOf" srcId="{83D3E8CC-873D-4475-84D9-CB194D546577}" destId="{9ABA4CF0-E34B-4607-9B8B-958F50D0BBB4}" srcOrd="5" destOrd="0" presId="urn:microsoft.com/office/officeart/2005/8/layout/radial6"/>
    <dgm:cxn modelId="{4D68D3B1-C772-42B1-8FB0-6EF5F10612D6}" type="presParOf" srcId="{83D3E8CC-873D-4475-84D9-CB194D546577}" destId="{6EC5D443-79D3-4373-8CD0-C7D3C4492F44}" srcOrd="6" destOrd="0" presId="urn:microsoft.com/office/officeart/2005/8/layout/radial6"/>
    <dgm:cxn modelId="{C9F0349F-E0F6-45FF-8EC8-E39AAE30E31B}" type="presParOf" srcId="{83D3E8CC-873D-4475-84D9-CB194D546577}" destId="{66554CFD-0968-4CD3-BCEB-2B475FAE5904}" srcOrd="7" destOrd="0" presId="urn:microsoft.com/office/officeart/2005/8/layout/radial6"/>
    <dgm:cxn modelId="{309C874D-89F1-416C-A135-CDBA5F882176}" type="presParOf" srcId="{83D3E8CC-873D-4475-84D9-CB194D546577}" destId="{7350D1BF-27C0-42B5-A2F1-6CBE51EC6F95}" srcOrd="8" destOrd="0" presId="urn:microsoft.com/office/officeart/2005/8/layout/radial6"/>
    <dgm:cxn modelId="{4A620B7E-4A6A-43ED-917F-C1574F39DFA8}" type="presParOf" srcId="{83D3E8CC-873D-4475-84D9-CB194D546577}" destId="{256B727A-C087-4758-BBE7-DB9AA8C87914}" srcOrd="9" destOrd="0" presId="urn:microsoft.com/office/officeart/2005/8/layout/radial6"/>
    <dgm:cxn modelId="{EB94EE69-C8C0-4CEB-930A-C7DC3683B905}" type="presParOf" srcId="{83D3E8CC-873D-4475-84D9-CB194D546577}" destId="{324F7855-8B15-4363-97F5-1F2E6678FDCC}" srcOrd="10" destOrd="0" presId="urn:microsoft.com/office/officeart/2005/8/layout/radial6"/>
    <dgm:cxn modelId="{E5CB2170-B4C6-47CF-8AAF-8324F3914063}" type="presParOf" srcId="{83D3E8CC-873D-4475-84D9-CB194D546577}" destId="{AE3419F9-A40F-41BC-8FF8-98E0876AEE80}" srcOrd="11" destOrd="0" presId="urn:microsoft.com/office/officeart/2005/8/layout/radial6"/>
    <dgm:cxn modelId="{527C3E99-A8CF-4759-813E-C87D57B65F35}" type="presParOf" srcId="{83D3E8CC-873D-4475-84D9-CB194D546577}" destId="{847102E6-234C-40CD-85A6-00519049C70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102E6-234C-40CD-85A6-00519049C70B}">
      <dsp:nvSpPr>
        <dsp:cNvPr id="0" name=""/>
        <dsp:cNvSpPr/>
      </dsp:nvSpPr>
      <dsp:spPr>
        <a:xfrm>
          <a:off x="1947078" y="759871"/>
          <a:ext cx="5277086" cy="5277086"/>
        </a:xfrm>
        <a:prstGeom prst="blockArc">
          <a:avLst>
            <a:gd name="adj1" fmla="val 10926489"/>
            <a:gd name="adj2" fmla="val 1629837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B727A-C087-4758-BBE7-DB9AA8C87914}">
      <dsp:nvSpPr>
        <dsp:cNvPr id="0" name=""/>
        <dsp:cNvSpPr/>
      </dsp:nvSpPr>
      <dsp:spPr>
        <a:xfrm>
          <a:off x="1948822" y="665062"/>
          <a:ext cx="5277086" cy="527708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5D443-79D3-4373-8CD0-C7D3C4492F44}">
      <dsp:nvSpPr>
        <dsp:cNvPr id="0" name=""/>
        <dsp:cNvSpPr/>
      </dsp:nvSpPr>
      <dsp:spPr>
        <a:xfrm>
          <a:off x="1948822" y="665062"/>
          <a:ext cx="5277086" cy="527708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8B8E0-AF78-4FBC-9088-B0B435233306}">
      <dsp:nvSpPr>
        <dsp:cNvPr id="0" name=""/>
        <dsp:cNvSpPr/>
      </dsp:nvSpPr>
      <dsp:spPr>
        <a:xfrm>
          <a:off x="1950570" y="759968"/>
          <a:ext cx="5277086" cy="5277086"/>
        </a:xfrm>
        <a:prstGeom prst="blockArc">
          <a:avLst>
            <a:gd name="adj1" fmla="val 16293718"/>
            <a:gd name="adj2" fmla="val 2147338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1EB92-80D8-4344-AF45-CDED27520A2A}">
      <dsp:nvSpPr>
        <dsp:cNvPr id="0" name=""/>
        <dsp:cNvSpPr/>
      </dsp:nvSpPr>
      <dsp:spPr>
        <a:xfrm>
          <a:off x="3372928" y="2089167"/>
          <a:ext cx="2428875" cy="2428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Формы взаимодействия с родителями</a:t>
          </a:r>
          <a:endParaRPr lang="ru-RU" sz="1700" kern="1200" dirty="0"/>
        </a:p>
      </dsp:txBody>
      <dsp:txXfrm>
        <a:off x="3728629" y="2444868"/>
        <a:ext cx="1717473" cy="1717473"/>
      </dsp:txXfrm>
    </dsp:sp>
    <dsp:sp modelId="{7B51C514-12BD-493A-B25B-22E14A61467A}">
      <dsp:nvSpPr>
        <dsp:cNvPr id="0" name=""/>
        <dsp:cNvSpPr/>
      </dsp:nvSpPr>
      <dsp:spPr>
        <a:xfrm>
          <a:off x="3563885" y="-99772"/>
          <a:ext cx="2190961" cy="184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Информационно-аналитические: тестирование,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4744" y="170248"/>
        <a:ext cx="1549243" cy="1303772"/>
      </dsp:txXfrm>
    </dsp:sp>
    <dsp:sp modelId="{27B48A36-1003-4127-BC4D-5A75508549D2}">
      <dsp:nvSpPr>
        <dsp:cNvPr id="0" name=""/>
        <dsp:cNvSpPr/>
      </dsp:nvSpPr>
      <dsp:spPr>
        <a:xfrm>
          <a:off x="5923146" y="2169716"/>
          <a:ext cx="2483109" cy="2267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Наглядно-информационные: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Фотовыставки,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материала в онлайн группе «Родительский Университет».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«Детского радио»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6789" y="2501824"/>
        <a:ext cx="1755823" cy="1603561"/>
      </dsp:txXfrm>
    </dsp:sp>
    <dsp:sp modelId="{66554CFD-0968-4CD3-BCEB-2B475FAE5904}">
      <dsp:nvSpPr>
        <dsp:cNvPr id="0" name=""/>
        <dsp:cNvSpPr/>
      </dsp:nvSpPr>
      <dsp:spPr>
        <a:xfrm>
          <a:off x="3252409" y="4708244"/>
          <a:ext cx="2669911" cy="2345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Познавательные: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Родительские собрания, круглые столы.</a:t>
          </a:r>
          <a:endParaRPr lang="ru-RU" sz="1700" kern="1200" dirty="0"/>
        </a:p>
      </dsp:txBody>
      <dsp:txXfrm>
        <a:off x="3643408" y="5051719"/>
        <a:ext cx="1887913" cy="1658442"/>
      </dsp:txXfrm>
    </dsp:sp>
    <dsp:sp modelId="{324F7855-8B15-4363-97F5-1F2E6678FDCC}">
      <dsp:nvSpPr>
        <dsp:cNvPr id="0" name=""/>
        <dsp:cNvSpPr/>
      </dsp:nvSpPr>
      <dsp:spPr>
        <a:xfrm>
          <a:off x="737744" y="2097712"/>
          <a:ext cx="2544572" cy="2411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Досуговые: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Праздники, развлечения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Конкурсы, фестивали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Театрализованные представления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проекты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110388" y="2450910"/>
        <a:ext cx="1799284" cy="1705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tiff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tiff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572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48681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Опыт работы: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Взаимодействие </a:t>
            </a:r>
            <a:r>
              <a:rPr lang="ru-RU" sz="2800" dirty="0">
                <a:solidFill>
                  <a:schemeClr val="accent2"/>
                </a:solidFill>
              </a:rPr>
              <a:t>детского сада и семьи, как условие развития музыкально-креативных способностей </a:t>
            </a:r>
            <a:r>
              <a:rPr lang="ru-RU" sz="2800" dirty="0" smtClean="0">
                <a:solidFill>
                  <a:schemeClr val="accent2"/>
                </a:solidFill>
              </a:rPr>
              <a:t>ребенка</a:t>
            </a:r>
          </a:p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музыкальный руководитель МБДОУ Детский сад №15 «Родничок»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Галина Владимировна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78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универ\20201015_154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6" y="2554356"/>
            <a:ext cx="2088232" cy="17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дминистратор\Desktop\универ\20201020_095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04" y="2554356"/>
            <a:ext cx="1893604" cy="17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дминистратор\Desktop\20201022_1115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48" y="2564904"/>
            <a:ext cx="23667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дминистратор\Desktop\20201021_1122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68" y="2567437"/>
            <a:ext cx="1980613" cy="17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476672"/>
            <a:ext cx="8717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проекте «Конкурс чтецов», проходивший в 3 этапа:</a:t>
            </a:r>
            <a:b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«Есть в осени первоначальной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…». Родители с детьми выучили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стихотворения. Часть детей, не посещавших ДОУ из-за пандемии, участвовали в онлайн режиме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получили дипломы, победителей выбрали онлайн голосованием.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Администратор\Desktop\п\20220211_1227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6" y="4653136"/>
            <a:ext cx="2088232" cy="16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п\20220211_1233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69" y="4641361"/>
            <a:ext cx="1999512" cy="1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п\20220211_1232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48" y="4641361"/>
            <a:ext cx="2366796" cy="16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п\20220211_1237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04" y="4653136"/>
            <a:ext cx="1893603" cy="16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92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38"/>
            <a:ext cx="8748463" cy="68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1732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«Стихотворение в подарок Деду Морозу»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позволил создать естественную ситуацию общения и практического взаимодействия детей и взрослых, вовлечь родителей в образовательный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процесс.</a:t>
            </a:r>
            <a:endParaRPr lang="ru-RU" dirty="0"/>
          </a:p>
        </p:txBody>
      </p:sp>
      <p:pic>
        <p:nvPicPr>
          <p:cNvPr id="4" name="Picture 4" descr="C:\Users\Администратор\Desktop\универ\20201118_112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1" y="1701934"/>
            <a:ext cx="2605845" cy="21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20201118_100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6" y="1701933"/>
            <a:ext cx="2627784" cy="21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министратор\Desktop\IMG-20201118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29274"/>
            <a:ext cx="2880320" cy="21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р\20220211_1248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1" y="4041650"/>
            <a:ext cx="2605846" cy="20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р\20220211_1246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6" y="4041650"/>
            <a:ext cx="2627784" cy="20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р\20220211_1248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30294"/>
            <a:ext cx="2880320" cy="20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дминистратор\Desktop\р\20220211_1246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36" y="4194050"/>
            <a:ext cx="2627784" cy="20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71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8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м\20220211_110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2" y="1916832"/>
            <a:ext cx="3566793" cy="23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м\20220210_134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325616" cy="23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м\20220211_110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3" y="4409951"/>
            <a:ext cx="3540893" cy="22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истратор\Desktop\м\20220211_110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09951"/>
            <a:ext cx="3325616" cy="22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444" y="404664"/>
            <a:ext cx="8255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«Конкурса чтецов» создание челленджа «Любимой мамочке»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показал эффективность работы по развитию речевой деятельности дошкольников на основе использования диалогового общения, современных технологий ИКТ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участию родителей.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м\20220211_110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8" y="1906247"/>
            <a:ext cx="3566793" cy="23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79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74846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6631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сказок сплачивает семью, доставляет массу положительных эмоций, развивает фантазию, речь, мышление, воображение. Для моих проектов «День рождение Деда Мороза» и «Берегите лес» предложила детям сочинить авторские сказки. Сделали 2 сборника сказок и создали «Детское радио», где вместе с родителями записали сказки и разместили в онлайн группе «Родительский Университет». Находясь на карантине провели онлайн проект «Голос дети», родители с детьми самостоятельно выучили песни для конкурса, записали, голосованием выбрали победителей. К празднику «День победы» записали песни «Прадедушка» и «Катюша» для районного флешмоба.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Администратор\Desktop\л\20220211_151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1607"/>
            <a:ext cx="3096344" cy="19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л\20220211_151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981608"/>
            <a:ext cx="3060340" cy="19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л\20220211_151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309634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л\20220211_1515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5085184"/>
            <a:ext cx="306034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44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0" y="1"/>
            <a:ext cx="8748464" cy="68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универ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3" y="1897149"/>
            <a:ext cx="2025983" cy="15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дминистратор\Desktop\универ\IMG_6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48" y="1897149"/>
            <a:ext cx="2115076" cy="15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Администратор\Desktop\универ\IMG_67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97148"/>
            <a:ext cx="1874528" cy="15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истратор\Desktop\универ\DSC02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39" y="1897148"/>
            <a:ext cx="2117648" cy="15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универ\20190306_1607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3" y="3900668"/>
            <a:ext cx="2025983" cy="16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дминистратор\Desktop\универ\20190306_1609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48" y="3900668"/>
            <a:ext cx="2010232" cy="16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дминистратор\Desktop\универ\IMG_59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17" y="3900669"/>
            <a:ext cx="2052219" cy="16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дминистратор\Desktop\универ\IMG_713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39" y="3900668"/>
            <a:ext cx="2117647" cy="16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"/>
            <a:ext cx="8322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форм работы дает возможность улучшить качество музыкально-креативного развития детей и приводит к тесному взаимодействию музыкального руководителя и родителей. Наши родители всегда с нами. Детский сад и родители выступают как единая семья, где объединяются интересы на благо воспитания и развития дошкольников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5916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92062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взаимодействия: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партнерских взаимоотношений с родителями воспитанников для решения задач музыкального образования, для развития музыкально-креативных способностей дошкольников.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-вовлечь родителей в образовательный процесс через разнообразные формы дифференцированной работы;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-активизировать участие родителей в мероприятиях ДОУ;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развитию совместной музыкально-креативной деятельности;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-привлечь родителей к пополнению музыкально-развивающей среды.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Arial Black" panose="020B0A04020102020204" pitchFamily="34" charset="0"/>
              </a:rPr>
              <a:t/>
            </a:r>
            <a:br>
              <a:rPr lang="ru-RU" sz="1400" dirty="0">
                <a:latin typeface="Arial Black" panose="020B0A040201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81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87961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324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универ\IMG-20191111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6" y="908720"/>
            <a:ext cx="2029262" cy="19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дминистратор\Desktop\универ\IMG-20191111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56" y="908720"/>
            <a:ext cx="1844675" cy="19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Администратор\Desktop\универ\IMG-20191111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90" y="923330"/>
            <a:ext cx="1944216" cy="18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Администратор\Desktop\универ\20191111_1113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55" y="908721"/>
            <a:ext cx="1844675" cy="18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дминистратор\Desktop\универ\IMG-20191111-WA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6" y="2984667"/>
            <a:ext cx="2029261" cy="17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Администратор\Desktop\универ\IMG-20191111-WA00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55" y="2914290"/>
            <a:ext cx="1844675" cy="18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дминистратор\Desktop\универ\20190408_1355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91" y="2930753"/>
            <a:ext cx="1959670" cy="18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Администратор\Desktop\универ\20171011_0930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56" y="2847988"/>
            <a:ext cx="1844674" cy="19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:\А000960\проверка\ПРОЕКТЫ\проект день рождения Дед мороза\рмо 2020\р\20201125_1348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8" y="4939316"/>
            <a:ext cx="1998350" cy="17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G:\А000960\проверка\ПРОЕКТЫ\проект день рождения Дед мороза\рмо 2020\р\20201125_13514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54" y="4939316"/>
            <a:ext cx="1844675" cy="17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А000960\проверка\ПРОЕКТЫ\проект день рождения Дед мороза\рмо 2020\р\20201125_1503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94" y="4923041"/>
            <a:ext cx="1944216" cy="17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Администратор\Desktop\универ\20171011_09311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55" y="4967902"/>
            <a:ext cx="1844675" cy="17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сотрудничая мы пополнили предметно-развивающую среду в музыкальном зале. Атрибуты украшают танец, оказывают влияние на создание конкретного образа.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9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универ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" y="1268760"/>
            <a:ext cx="2094950" cy="14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универ\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4" y="1268760"/>
            <a:ext cx="2024902" cy="14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истратор\Desktop\универ\IMG_51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8" y="1268760"/>
            <a:ext cx="2032167" cy="14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Администратор\Desktop\универ\IMG_51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30" y="1268760"/>
            <a:ext cx="2105826" cy="14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истратор\Desktop\универ\IMG-632f17bba24d20ca17248336d143c8ed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" y="3074599"/>
            <a:ext cx="2230288" cy="33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Администратор\Desktop\универ\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58" y="3055893"/>
            <a:ext cx="1940918" cy="14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истратор\Desktop\универ\IMG_52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9" y="3074599"/>
            <a:ext cx="2032166" cy="14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дминистратор\Desktop\универ\IMG_52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30" y="3098359"/>
            <a:ext cx="2105826" cy="14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Администратор\Desktop\универ\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57" y="4804714"/>
            <a:ext cx="1940919" cy="16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истратор\Desktop\универ\30.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8" y="4804714"/>
            <a:ext cx="2032169" cy="16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дминистратор\Desktop\универ\20220209_16414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9" y="4804713"/>
            <a:ext cx="2105827" cy="16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786" y="116632"/>
            <a:ext cx="8575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атрибуты к танцевально-ритмической деятельности дети с удовольствием демонстрируют свои таланты любимым родителям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1592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универ\девочки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3880"/>
            <a:ext cx="1788532" cy="14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дминистратор\Desktop\универ\гномики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36" y="1253879"/>
            <a:ext cx="1735633" cy="14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министратор\Desktop\универ\Танго снежин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70" y="1253879"/>
            <a:ext cx="1597389" cy="14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Администратор\Desktop\универ\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59" y="1253879"/>
            <a:ext cx="1952254" cy="14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дминистратор\Desktop\универ\Танец золотых рыбо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13" y="1253879"/>
            <a:ext cx="1855182" cy="14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Администратор\Desktop\универ\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113"/>
            <a:ext cx="1788532" cy="14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универ\1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38" y="3085695"/>
            <a:ext cx="1735634" cy="14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Администратор\Desktop\универ\20201224_1054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72" y="3085694"/>
            <a:ext cx="1597388" cy="14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Администратор\Desktop\универ\40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60" y="3085695"/>
            <a:ext cx="1952252" cy="14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Администратор\Desktop\универ\4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12" y="3085695"/>
            <a:ext cx="1855183" cy="14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Администратор\Desktop\универ\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918370"/>
            <a:ext cx="1788533" cy="15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Администратор\Desktop\универ\12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38" y="4918369"/>
            <a:ext cx="1735634" cy="15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Администратор\Desktop\универ\IMG-e20f688dc6d1fdc2519a85b211630ab1-V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71" y="4918369"/>
            <a:ext cx="1597387" cy="15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Администратор\Desktop\универ\IMG_924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60" y="4918370"/>
            <a:ext cx="1952252" cy="15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Администратор\Desktop\универ\20211028_10084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13" y="4918369"/>
            <a:ext cx="1855182" cy="15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small" dirty="0">
                <a:solidFill>
                  <a:srgbClr val="FF388C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Родители содействуют творческому развитию дошкольников средствами хореографии и театрально-игровой деятельности. Благодаря активному сотрудничеству  в пошиве и приобретении костюмов, дети почувствовали себя настоящими артистами. Сформирован навык самостоятельного выражения движений под музыку, умение импровизировать, воображать, креативно мыслить.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92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универ\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7" y="1340768"/>
            <a:ext cx="2160676" cy="14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дминистратор\Desktop\универ\20210224_102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10" y="1340768"/>
            <a:ext cx="2144241" cy="15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министратор\Desktop\универ\20210224_102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56" y="1312817"/>
            <a:ext cx="1878005" cy="15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министратор\Desktop\универ\IMG_65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49" y="1226156"/>
            <a:ext cx="1936377" cy="16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Администратор\Desktop\универ\IMG_61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7" y="3140968"/>
            <a:ext cx="2123546" cy="15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Администратор\Desktop\универ\IMG_64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48" y="3140968"/>
            <a:ext cx="2144240" cy="15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Администратор\Desktop\универ\Партнерство с Д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7" y="3134178"/>
            <a:ext cx="1878005" cy="15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G:\А000960\проверка\ПРОЕКТЫ\разработка Юный патриот\9 мая 2021 ОБЕЛИСК\20210511_11074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24" y="3127389"/>
            <a:ext cx="1933740" cy="15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Администратор\Desktop\универ\20220124_1503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9" y="5013176"/>
            <a:ext cx="2123545" cy="15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Администратор\Desktop\универ\20220124_15024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46" y="5033544"/>
            <a:ext cx="2144241" cy="154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G:\А000960\проверка\ПРОЕКТЫ\разработка Юный патриот\Дети войны 2015\IMG_66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7" y="5035842"/>
            <a:ext cx="1878005" cy="15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G:\А000960\проверка\ПРОЕКТЫ\разработка Юный патриот\Дети войны 2015\IMG_660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87" y="5050664"/>
            <a:ext cx="1933739" cy="15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18864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 выступают как единая семья, где объединяются интересы на благо воспитания  и развития дошкольников.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воспитание: праздники,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фестивали, шествие к обелиску.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33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универ\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7" y="1340768"/>
            <a:ext cx="2786568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универ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70" y="1323235"/>
            <a:ext cx="2599259" cy="21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дминистратор\Desktop\универ\DSCN06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880320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8" y="3722695"/>
            <a:ext cx="2786568" cy="201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Администратор\Desktop\универ\Партнерство с РЦВ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69" y="3698464"/>
            <a:ext cx="2599259" cy="20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дминистратор\Desktop\универ\оркестр 20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698464"/>
            <a:ext cx="2754989" cy="20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241" y="0"/>
            <a:ext cx="8398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детей в конкурсах и фестивалях дает родителям очевидное представление о том, каких успехов добился ребенок в занятиях творческой деятельностью. А родители активные помощники.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2212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то работа с родителями\фон для презентации\2022-02-06-02-32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универ\20161226_121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9162"/>
            <a:ext cx="3888432" cy="22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Администратор\Desktop\универ\20201118_114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69162"/>
            <a:ext cx="4032448" cy="22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Администратор\Desktop\универ\20211222_152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Администратор\Desktop\универ\20211221_0937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0324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в детском саду повышают заинтересованность, содействуют развитию творческой активности. А выставки в музыкальном зале особый вид творческой активности родителей и детей. Представляем выставки к проекту «День рождение Деда Мороза»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92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980</TotalTime>
  <Words>447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детского сада и семьи, как условие развития музыкально-креативных способностей ребенка</dc:title>
  <dc:creator>Администратор</dc:creator>
  <cp:lastModifiedBy>user</cp:lastModifiedBy>
  <cp:revision>111</cp:revision>
  <dcterms:created xsi:type="dcterms:W3CDTF">2022-02-09T05:23:18Z</dcterms:created>
  <dcterms:modified xsi:type="dcterms:W3CDTF">2022-03-11T05:53:06Z</dcterms:modified>
</cp:coreProperties>
</file>